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1385" r:id="rId2"/>
    <p:sldId id="1398" r:id="rId3"/>
    <p:sldId id="1408" r:id="rId4"/>
    <p:sldId id="1405" r:id="rId5"/>
    <p:sldId id="1407" r:id="rId6"/>
    <p:sldId id="1409" r:id="rId7"/>
    <p:sldId id="1412" r:id="rId8"/>
    <p:sldId id="1422" r:id="rId9"/>
    <p:sldId id="1418" r:id="rId10"/>
    <p:sldId id="1423" r:id="rId11"/>
    <p:sldId id="1416" r:id="rId12"/>
    <p:sldId id="1419" r:id="rId13"/>
    <p:sldId id="1421" r:id="rId14"/>
    <p:sldId id="1396" r:id="rId15"/>
  </p:sldIdLst>
  <p:sldSz cx="9144000" cy="6858000" type="screen4x3"/>
  <p:notesSz cx="7104063" cy="10234613"/>
  <p:custDataLst>
    <p:tags r:id="rId17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CC6600"/>
    <a:srgbClr val="FF9900"/>
    <a:srgbClr val="CC9900"/>
    <a:srgbClr val="666633"/>
    <a:srgbClr val="808000"/>
    <a:srgbClr val="CCCC00"/>
    <a:srgbClr val="003300"/>
    <a:srgbClr val="FDEADA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1" autoAdjust="0"/>
    <p:restoredTop sz="94356" autoAdjust="0"/>
  </p:normalViewPr>
  <p:slideViewPr>
    <p:cSldViewPr>
      <p:cViewPr varScale="1">
        <p:scale>
          <a:sx n="85" d="100"/>
          <a:sy n="85" d="100"/>
        </p:scale>
        <p:origin x="1238" y="67"/>
      </p:cViewPr>
      <p:guideLst>
        <p:guide orient="horz" pos="4292"/>
        <p:guide pos="2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56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FD654DB8-D51D-4D9B-9B76-0EDB3AAE9804}" type="datetimeFigureOut">
              <a:rPr lang="zh-TW" altLang="en-US"/>
              <a:pPr>
                <a:defRPr/>
              </a:pPr>
              <a:t>2020/9/28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F6F5C747-FAAF-496E-A0DF-E9A38CD454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977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Silhouette analysis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輪廓係數法的概念是「找出同群資料點內最近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不同群越分散」的值，也就是滿足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的定義，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為不同群之間的點平均距離，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為同群之間的距離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則越大越好，代表分得越清楚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(silhouette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score)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/>
              <a:t>S=(b-a)/max(a,</a:t>
            </a:r>
            <a:r>
              <a:rPr lang="en-US" altLang="zh-TW" baseline="0" dirty="0" smtClean="0"/>
              <a:t> b)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5C747-FAAF-496E-A0DF-E9A38CD45413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60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5C747-FAAF-496E-A0DF-E9A38CD45413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83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5C747-FAAF-496E-A0DF-E9A38CD45413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0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08352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5616" y="256499"/>
            <a:ext cx="7488832" cy="850106"/>
          </a:xfrm>
        </p:spPr>
        <p:txBody>
          <a:bodyPr>
            <a:normAutofit/>
          </a:bodyPr>
          <a:lstStyle>
            <a:lvl1pPr>
              <a:defRPr sz="40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橢圓 4">
            <a:extLst/>
          </p:cNvPr>
          <p:cNvSpPr/>
          <p:nvPr userDrawn="1"/>
        </p:nvSpPr>
        <p:spPr>
          <a:xfrm>
            <a:off x="178991" y="188119"/>
            <a:ext cx="936625" cy="936625"/>
          </a:xfrm>
          <a:prstGeom prst="ellipse">
            <a:avLst/>
          </a:prstGeom>
          <a:solidFill>
            <a:schemeClr val="accent6">
              <a:lumMod val="60000"/>
              <a:lumOff val="40000"/>
              <a:alpha val="70980"/>
            </a:schemeClr>
          </a:soli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826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691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826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611560" y="256499"/>
            <a:ext cx="7992888" cy="850106"/>
          </a:xfrm>
        </p:spPr>
        <p:txBody>
          <a:bodyPr>
            <a:normAutofit/>
          </a:bodyPr>
          <a:lstStyle>
            <a:lvl1pPr>
              <a:defRPr sz="40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67897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571184" cy="850106"/>
          </a:xfrm>
        </p:spPr>
        <p:txBody>
          <a:bodyPr>
            <a:normAutofit/>
          </a:bodyPr>
          <a:lstStyle>
            <a:lvl1pPr>
              <a:defRPr sz="4000" b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橢圓 6">
            <a:extLst/>
          </p:cNvPr>
          <p:cNvSpPr/>
          <p:nvPr userDrawn="1"/>
        </p:nvSpPr>
        <p:spPr>
          <a:xfrm>
            <a:off x="178991" y="188119"/>
            <a:ext cx="936625" cy="936625"/>
          </a:xfrm>
          <a:prstGeom prst="ellipse">
            <a:avLst/>
          </a:prstGeom>
          <a:solidFill>
            <a:schemeClr val="accent6">
              <a:lumMod val="60000"/>
              <a:lumOff val="40000"/>
              <a:alpha val="70980"/>
            </a:schemeClr>
          </a:soli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826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30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>
            <a:lvl1pPr>
              <a:defRPr sz="4000" b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826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981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-36512" y="0"/>
            <a:ext cx="144016" cy="1484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826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110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571184" cy="11430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橢圓 7">
            <a:extLst/>
          </p:cNvPr>
          <p:cNvSpPr/>
          <p:nvPr userDrawn="1"/>
        </p:nvSpPr>
        <p:spPr>
          <a:xfrm>
            <a:off x="178991" y="188119"/>
            <a:ext cx="936625" cy="936625"/>
          </a:xfrm>
          <a:prstGeom prst="ellipse">
            <a:avLst/>
          </a:prstGeom>
          <a:solidFill>
            <a:schemeClr val="accent6">
              <a:lumMod val="60000"/>
              <a:lumOff val="40000"/>
              <a:alpha val="70980"/>
            </a:schemeClr>
          </a:soli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826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779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571184" cy="11430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橢圓 9">
            <a:extLst/>
          </p:cNvPr>
          <p:cNvSpPr/>
          <p:nvPr userDrawn="1"/>
        </p:nvSpPr>
        <p:spPr>
          <a:xfrm>
            <a:off x="178991" y="188119"/>
            <a:ext cx="936625" cy="936625"/>
          </a:xfrm>
          <a:prstGeom prst="ellipse">
            <a:avLst/>
          </a:prstGeom>
          <a:solidFill>
            <a:schemeClr val="accent6">
              <a:lumMod val="60000"/>
              <a:lumOff val="40000"/>
              <a:alpha val="70980"/>
            </a:schemeClr>
          </a:soli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694826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271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826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023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80512" cy="6885384"/>
          </a:xfrm>
          <a:prstGeom prst="rect">
            <a:avLst/>
          </a:prstGeom>
          <a:blipFill dpi="0" rotWithShape="1">
            <a:blip r:embed="rId13">
              <a:alphaModFix amt="17000"/>
            </a:blip>
            <a:srcRect/>
            <a:tile tx="0" ty="0" sx="100000" sy="100000" flip="none" algn="tl"/>
          </a:blipFill>
        </p:spPr>
      </p:pic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188640"/>
            <a:ext cx="8229600" cy="99838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235450"/>
            <a:ext cx="8229600" cy="491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826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10" r:id="rId3"/>
    <p:sldLayoutId id="2147483706" r:id="rId4"/>
    <p:sldLayoutId id="2147483714" r:id="rId5"/>
    <p:sldLayoutId id="2147483707" r:id="rId6"/>
    <p:sldLayoutId id="2147483708" r:id="rId7"/>
    <p:sldLayoutId id="2147483709" r:id="rId8"/>
    <p:sldLayoutId id="2147483712" r:id="rId9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accent3">
              <a:lumMod val="50000"/>
            </a:schemeClr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軟正黑體" pitchFamily="34" charset="-12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圖書推薦</a:t>
            </a:r>
            <a:r>
              <a:rPr lang="en-US" altLang="zh-TW" i="1" dirty="0" err="1" smtClean="0">
                <a:latin typeface="+mj-lt"/>
              </a:rPr>
              <a:t>PoC</a:t>
            </a:r>
            <a:r>
              <a:rPr lang="zh-TW" altLang="en-US" dirty="0" smtClean="0"/>
              <a:t>建議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2800" b="1" i="1" dirty="0" smtClean="0">
                <a:latin typeface="+mj-lt"/>
              </a:rPr>
              <a:t>3Probe Technologies</a:t>
            </a:r>
          </a:p>
          <a:p>
            <a:r>
              <a:rPr lang="en-US" altLang="zh-TW" sz="2400" b="1" i="1" dirty="0" smtClean="0">
                <a:latin typeface="+mj-lt"/>
              </a:rPr>
              <a:t>September 25, 2020</a:t>
            </a:r>
            <a:endParaRPr lang="zh-TW" altLang="en-US" sz="20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6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Lab_2</a:t>
            </a:r>
            <a:r>
              <a:rPr lang="zh-TW" alt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觀察</a:t>
            </a:r>
            <a:r>
              <a:rPr lang="en-US" altLang="zh-TW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:</a:t>
            </a:r>
            <a:r>
              <a:rPr lang="zh-TW" alt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 </a:t>
            </a:r>
            <a:r>
              <a:rPr lang="en-US" altLang="zh-TW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Clustering</a:t>
            </a:r>
            <a:r>
              <a:rPr lang="zh-TW" alt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結果</a:t>
            </a:r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(3/3</a:t>
            </a:r>
            <a:r>
              <a:rPr lang="en-US" altLang="zh-TW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2" y="1223686"/>
            <a:ext cx="2964580" cy="25940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84" y="1254152"/>
            <a:ext cx="2894945" cy="25330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79" y="1254152"/>
            <a:ext cx="2922576" cy="25572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24" y="3748535"/>
            <a:ext cx="2744589" cy="24015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839" y="3787229"/>
            <a:ext cx="2727646" cy="23866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4" y="3787229"/>
            <a:ext cx="2815998" cy="246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00" y="1353426"/>
            <a:ext cx="3523599" cy="33790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5192" y="1340769"/>
            <a:ext cx="4906888" cy="2016223"/>
          </a:xfrm>
        </p:spPr>
        <p:txBody>
          <a:bodyPr/>
          <a:lstStyle/>
          <a:p>
            <a:r>
              <a:rPr lang="zh-TW" altLang="en-US" sz="2000" dirty="0" smtClean="0">
                <a:latin typeface="+mn-lt"/>
              </a:rPr>
              <a:t>書目清單內欄位資料</a:t>
            </a:r>
            <a:endParaRPr lang="en-US" altLang="zh-TW" sz="2000" dirty="0" smtClean="0">
              <a:latin typeface="+mn-lt"/>
            </a:endParaRPr>
          </a:p>
          <a:p>
            <a:pPr lvl="1"/>
            <a:r>
              <a:rPr lang="zh-TW" altLang="en-US" sz="1800" b="1" dirty="0" smtClean="0">
                <a:latin typeface="+mn-lt"/>
              </a:rPr>
              <a:t>基本欄位資料較齊全，適合依條件值進行查詢</a:t>
            </a:r>
            <a:endParaRPr lang="en-US" altLang="zh-TW" sz="1800" b="1" dirty="0" smtClean="0">
              <a:latin typeface="+mn-lt"/>
            </a:endParaRPr>
          </a:p>
          <a:p>
            <a:pPr lvl="2"/>
            <a:r>
              <a:rPr lang="zh-TW" altLang="en-US" sz="1600" dirty="0" smtClean="0">
                <a:latin typeface="+mn-lt"/>
              </a:rPr>
              <a:t>如「</a:t>
            </a:r>
            <a:r>
              <a:rPr lang="zh-TW" altLang="en-US" sz="1600" dirty="0">
                <a:latin typeface="+mn-lt"/>
              </a:rPr>
              <a:t>現有近</a:t>
            </a:r>
            <a:r>
              <a:rPr lang="en-US" altLang="zh-TW" sz="1600" dirty="0">
                <a:latin typeface="+mn-lt"/>
              </a:rPr>
              <a:t>2</a:t>
            </a:r>
            <a:r>
              <a:rPr lang="zh-TW" altLang="en-US" sz="1600" dirty="0">
                <a:latin typeface="+mn-lt"/>
              </a:rPr>
              <a:t>年同類新書上架」 、 「近</a:t>
            </a:r>
            <a:r>
              <a:rPr lang="en-US" altLang="zh-TW" sz="1600" dirty="0">
                <a:latin typeface="+mn-lt"/>
              </a:rPr>
              <a:t>2</a:t>
            </a:r>
            <a:r>
              <a:rPr lang="zh-TW" altLang="en-US" sz="1600" dirty="0">
                <a:latin typeface="+mn-lt"/>
              </a:rPr>
              <a:t>年同類熱門借閱</a:t>
            </a:r>
            <a:r>
              <a:rPr lang="zh-TW" altLang="en-US" sz="1600" dirty="0" smtClean="0">
                <a:latin typeface="+mn-lt"/>
              </a:rPr>
              <a:t>」，明確條件值檢索</a:t>
            </a:r>
            <a:endParaRPr lang="en-US" altLang="zh-TW" sz="1600" dirty="0" smtClean="0">
              <a:latin typeface="+mn-lt"/>
            </a:endParaRPr>
          </a:p>
          <a:p>
            <a:r>
              <a:rPr lang="zh-TW" altLang="en-US" sz="2000" dirty="0" smtClean="0">
                <a:latin typeface="+mn-lt"/>
              </a:rPr>
              <a:t>經過書目</a:t>
            </a:r>
            <a:r>
              <a:rPr lang="zh-TW" altLang="en-US" sz="2000" dirty="0">
                <a:latin typeface="+mn-lt"/>
              </a:rPr>
              <a:t>清單</a:t>
            </a:r>
            <a:r>
              <a:rPr lang="zh-TW" altLang="en-US" sz="2000" dirty="0" smtClean="0">
                <a:latin typeface="+mn-lt"/>
              </a:rPr>
              <a:t>內資料梳理</a:t>
            </a:r>
            <a:endParaRPr lang="en-US" altLang="zh-TW" sz="2000" dirty="0">
              <a:latin typeface="+mn-lt"/>
            </a:endParaRPr>
          </a:p>
          <a:p>
            <a:pPr lvl="1"/>
            <a:r>
              <a:rPr lang="en-US" altLang="zh-TW" sz="1800" dirty="0" smtClean="0">
                <a:latin typeface="+mn-lt"/>
              </a:rPr>
              <a:t>Select feature</a:t>
            </a:r>
            <a:r>
              <a:rPr lang="zh-TW" altLang="en-US" sz="1800" dirty="0" smtClean="0">
                <a:latin typeface="+mn-lt"/>
              </a:rPr>
              <a:t>再進行分群</a:t>
            </a:r>
            <a:endParaRPr lang="en-US" altLang="zh-TW" sz="1800" dirty="0" smtClean="0">
              <a:latin typeface="+mn-lt"/>
            </a:endParaRPr>
          </a:p>
          <a:p>
            <a:pPr lvl="2"/>
            <a:r>
              <a:rPr lang="en-US" altLang="zh-TW" sz="1600" dirty="0" smtClean="0">
                <a:latin typeface="+mn-lt"/>
              </a:rPr>
              <a:t>Improve</a:t>
            </a:r>
            <a:r>
              <a:rPr lang="zh-TW" altLang="en-US" sz="1600" dirty="0" smtClean="0">
                <a:latin typeface="+mn-lt"/>
              </a:rPr>
              <a:t>分群的鑑別能力</a:t>
            </a:r>
            <a:endParaRPr lang="zh-TW" altLang="en-US" sz="1600" dirty="0">
              <a:latin typeface="+mn-lt"/>
            </a:endParaRPr>
          </a:p>
        </p:txBody>
      </p:sp>
      <p:sp>
        <p:nvSpPr>
          <p:cNvPr id="6" name="向下箭號 5"/>
          <p:cNvSpPr/>
          <p:nvPr/>
        </p:nvSpPr>
        <p:spPr>
          <a:xfrm>
            <a:off x="2117567" y="3868804"/>
            <a:ext cx="864096" cy="269037"/>
          </a:xfrm>
          <a:prstGeom prst="down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445746" y="41124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找出書刊之關聯群組</a:t>
            </a:r>
            <a:endParaRPr lang="en-US" altLang="zh-TW" b="1" dirty="0" smtClean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找出該群組之特徵值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3"/>
          <p:cNvSpPr txBox="1">
            <a:spLocks/>
          </p:cNvSpPr>
          <p:nvPr/>
        </p:nvSpPr>
        <p:spPr bwMode="auto">
          <a:xfrm>
            <a:off x="395536" y="4719757"/>
            <a:ext cx="8424936" cy="147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sz="2000" dirty="0" smtClean="0">
                <a:latin typeface="+mn-lt"/>
              </a:rPr>
              <a:t>目前每筆書目之對映</a:t>
            </a:r>
            <a:r>
              <a:rPr kumimoji="0" lang="zh-TW" altLang="en-US" sz="2000" b="1" dirty="0" smtClean="0">
                <a:latin typeface="+mn-lt"/>
              </a:rPr>
              <a:t>少量關鍵詞，放於「標題」屬性欄位內</a:t>
            </a:r>
            <a:endParaRPr kumimoji="0" lang="en-US" altLang="zh-TW" sz="2000" b="1" dirty="0" smtClean="0">
              <a:latin typeface="+mn-lt"/>
            </a:endParaRPr>
          </a:p>
          <a:p>
            <a:pPr lvl="1"/>
            <a:r>
              <a:rPr kumimoji="0" lang="zh-TW" altLang="en-US" sz="1800" dirty="0" smtClean="0">
                <a:latin typeface="+mn-lt"/>
              </a:rPr>
              <a:t>需針對內容進行資料清洗</a:t>
            </a:r>
            <a:r>
              <a:rPr kumimoji="0" lang="en-US" altLang="zh-TW" sz="1800" dirty="0" smtClean="0">
                <a:latin typeface="+mn-lt"/>
              </a:rPr>
              <a:t>(data cleansing)</a:t>
            </a:r>
          </a:p>
          <a:p>
            <a:pPr lvl="1"/>
            <a:r>
              <a:rPr kumimoji="0" lang="zh-TW" altLang="en-US" sz="1800" dirty="0" smtClean="0">
                <a:latin typeface="+mn-lt"/>
              </a:rPr>
              <a:t>補充大約</a:t>
            </a:r>
            <a:r>
              <a:rPr kumimoji="0" lang="zh-TW" altLang="en-US" sz="1800" dirty="0" smtClean="0"/>
              <a:t>書目</a:t>
            </a:r>
            <a:r>
              <a:rPr kumimoji="0" lang="en-US" altLang="zh-TW" sz="1800" dirty="0" smtClean="0">
                <a:latin typeface="+mn-lt"/>
              </a:rPr>
              <a:t>14%</a:t>
            </a:r>
            <a:r>
              <a:rPr kumimoji="0" lang="zh-TW" altLang="en-US" sz="1800" dirty="0" smtClean="0">
                <a:latin typeface="+mn-lt"/>
              </a:rPr>
              <a:t>數量</a:t>
            </a:r>
            <a:r>
              <a:rPr kumimoji="0" lang="en-US" altLang="zh-TW" sz="1800" dirty="0" smtClean="0">
                <a:latin typeface="+mn-lt"/>
              </a:rPr>
              <a:t>(1</a:t>
            </a:r>
            <a:r>
              <a:rPr kumimoji="0" lang="zh-TW" altLang="en-US" sz="1800" dirty="0" smtClean="0">
                <a:latin typeface="+mn-lt"/>
              </a:rPr>
              <a:t>萬</a:t>
            </a:r>
            <a:r>
              <a:rPr kumimoji="0" lang="en-US" altLang="zh-TW" sz="1800" dirty="0" smtClean="0">
                <a:latin typeface="+mn-lt"/>
              </a:rPr>
              <a:t>2</a:t>
            </a:r>
            <a:r>
              <a:rPr kumimoji="0" lang="zh-TW" altLang="en-US" sz="1800" dirty="0" smtClean="0">
                <a:latin typeface="+mn-lt"/>
              </a:rPr>
              <a:t>千多筆</a:t>
            </a:r>
            <a:r>
              <a:rPr kumimoji="0" lang="en-US" altLang="zh-TW" sz="1800" dirty="0" smtClean="0">
                <a:latin typeface="+mn-lt"/>
              </a:rPr>
              <a:t>)</a:t>
            </a:r>
          </a:p>
          <a:p>
            <a:pPr lvl="1"/>
            <a:r>
              <a:rPr kumimoji="0" lang="zh-TW" altLang="en-US" sz="1800" dirty="0" smtClean="0">
                <a:latin typeface="+mn-lt"/>
              </a:rPr>
              <a:t>「摘要」、「書刊名</a:t>
            </a:r>
            <a:r>
              <a:rPr kumimoji="0" lang="zh-TW" altLang="en-US" sz="1800" dirty="0"/>
              <a:t>」</a:t>
            </a:r>
            <a:r>
              <a:rPr kumimoji="0" lang="zh-TW" altLang="en-US" sz="1800" dirty="0" smtClean="0">
                <a:latin typeface="+mn-lt"/>
              </a:rPr>
              <a:t>可萃取關鍵詞，但需要配合做資料標註</a:t>
            </a:r>
            <a:r>
              <a:rPr kumimoji="0" lang="en-US" altLang="zh-TW" sz="1800" dirty="0" smtClean="0">
                <a:latin typeface="+mn-lt"/>
              </a:rPr>
              <a:t>(labeling)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981663" y="6121576"/>
            <a:ext cx="501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to clarify more comprehensively </a:t>
            </a:r>
            <a:endParaRPr lang="zh-TW" altLang="en-US" sz="2400" b="1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18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810" y="1300450"/>
            <a:ext cx="3419872" cy="30416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PoC</a:t>
            </a:r>
            <a:r>
              <a:rPr lang="zh-TW" altLang="en-US" dirty="0" smtClean="0"/>
              <a:t>建議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72264"/>
            <a:ext cx="5472608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 smtClean="0"/>
              <a:t>短程：資料品質提升</a:t>
            </a:r>
            <a:endParaRPr lang="en-US" altLang="zh-TW" sz="1800" b="1" dirty="0" smtClean="0"/>
          </a:p>
          <a:p>
            <a:pPr lvl="1"/>
            <a:r>
              <a:rPr lang="zh-TW" altLang="en-US" sz="2000" dirty="0" smtClean="0"/>
              <a:t>資料梳理</a:t>
            </a:r>
            <a:endParaRPr lang="en-US" altLang="zh-TW" sz="2000" dirty="0" smtClean="0"/>
          </a:p>
          <a:p>
            <a:pPr lvl="2"/>
            <a:r>
              <a:rPr lang="zh-TW" altLang="en-US" sz="1800" dirty="0" smtClean="0"/>
              <a:t>「缺值」處理</a:t>
            </a:r>
            <a:r>
              <a:rPr lang="en-US" altLang="zh-TW" sz="1800" dirty="0"/>
              <a:t>(90,233</a:t>
            </a:r>
            <a:r>
              <a:rPr lang="zh-TW" altLang="en-US" sz="1800" dirty="0"/>
              <a:t>筆*</a:t>
            </a:r>
            <a:r>
              <a:rPr lang="en-US" altLang="zh-TW" sz="1800" dirty="0"/>
              <a:t>13</a:t>
            </a:r>
            <a:r>
              <a:rPr lang="zh-TW" altLang="en-US" sz="1800" dirty="0"/>
              <a:t>欄位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2000" dirty="0"/>
              <a:t>利用「領域別」目前已經標註</a:t>
            </a:r>
            <a:r>
              <a:rPr lang="en-US" altLang="zh-TW" sz="2000" dirty="0"/>
              <a:t>(labeling)</a:t>
            </a:r>
            <a:r>
              <a:rPr lang="zh-TW" altLang="en-US" sz="2000" dirty="0"/>
              <a:t>的</a:t>
            </a:r>
            <a:r>
              <a:rPr lang="en-US" altLang="zh-TW" sz="2000" dirty="0" smtClean="0"/>
              <a:t>36</a:t>
            </a:r>
            <a:r>
              <a:rPr lang="zh-TW" altLang="en-US" sz="2000" dirty="0" smtClean="0"/>
              <a:t>個分類</a:t>
            </a:r>
            <a:r>
              <a:rPr lang="en-US" altLang="zh-TW" sz="2000" dirty="0"/>
              <a:t>(2,831</a:t>
            </a:r>
            <a:r>
              <a:rPr lang="zh-TW" altLang="en-US" sz="2000" dirty="0"/>
              <a:t>筆書目</a:t>
            </a:r>
            <a:r>
              <a:rPr lang="en-US" altLang="zh-TW" sz="2000" dirty="0"/>
              <a:t>) </a:t>
            </a:r>
            <a:r>
              <a:rPr lang="zh-TW" altLang="en-US" sz="2000" dirty="0" smtClean="0"/>
              <a:t>，</a:t>
            </a:r>
            <a:r>
              <a:rPr lang="zh-TW" altLang="en-US" sz="2000" dirty="0"/>
              <a:t>當作訓練資料，進行資料</a:t>
            </a:r>
            <a:r>
              <a:rPr lang="en-US" altLang="zh-TW" sz="2000" dirty="0" smtClean="0"/>
              <a:t>relabeling</a:t>
            </a:r>
          </a:p>
          <a:p>
            <a:pPr lvl="2"/>
            <a:r>
              <a:rPr lang="zh-TW" altLang="en-US" sz="1800" dirty="0" smtClean="0"/>
              <a:t>評估</a:t>
            </a:r>
            <a:r>
              <a:rPr lang="zh-TW" altLang="en-US" sz="1800" dirty="0"/>
              <a:t>「缺值」處理後，對「現有近</a:t>
            </a:r>
            <a:r>
              <a:rPr lang="en-US" altLang="zh-TW" sz="1800" dirty="0"/>
              <a:t>2</a:t>
            </a:r>
            <a:r>
              <a:rPr lang="zh-TW" altLang="en-US" sz="1800" dirty="0"/>
              <a:t>年同類新書上架」 、 「近</a:t>
            </a:r>
            <a:r>
              <a:rPr lang="en-US" altLang="zh-TW" sz="1800" dirty="0"/>
              <a:t>2</a:t>
            </a:r>
            <a:r>
              <a:rPr lang="zh-TW" altLang="en-US" sz="1800" dirty="0"/>
              <a:t>年同類熱門借閱」，兩項書目推薦功能效度</a:t>
            </a:r>
            <a:r>
              <a:rPr lang="zh-TW" altLang="en-US" sz="1800" dirty="0" smtClean="0"/>
              <a:t>提升</a:t>
            </a:r>
            <a:endParaRPr lang="en-US" altLang="zh-TW" sz="1800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274400" y="4185458"/>
            <a:ext cx="868868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sz="2000" b="1" dirty="0" smtClean="0">
                <a:latin typeface="+mn-lt"/>
              </a:rPr>
              <a:t>工作項目、時程及人力預估</a:t>
            </a:r>
            <a:r>
              <a:rPr kumimoji="0" lang="en-US" altLang="zh-TW" sz="2000" b="1" dirty="0" smtClean="0">
                <a:latin typeface="+mn-lt"/>
              </a:rPr>
              <a:t>(</a:t>
            </a:r>
            <a:r>
              <a:rPr kumimoji="0" lang="zh-TW" altLang="en-US" sz="2000" b="1" dirty="0" smtClean="0">
                <a:latin typeface="+mn-lt"/>
              </a:rPr>
              <a:t>大約</a:t>
            </a:r>
            <a:r>
              <a:rPr kumimoji="0" lang="en-US" altLang="zh-TW" sz="2000" b="1" dirty="0" smtClean="0">
                <a:latin typeface="+mn-lt"/>
              </a:rPr>
              <a:t>22 weeks,</a:t>
            </a:r>
            <a:r>
              <a:rPr kumimoji="0" lang="zh-TW" altLang="en-US" sz="2000" b="1" dirty="0" smtClean="0">
                <a:latin typeface="+mn-lt"/>
              </a:rPr>
              <a:t> </a:t>
            </a:r>
            <a:r>
              <a:rPr kumimoji="0" lang="en-US" altLang="zh-TW" sz="2000" b="1" dirty="0" smtClean="0">
                <a:latin typeface="+mn-lt"/>
              </a:rPr>
              <a:t>5</a:t>
            </a:r>
            <a:r>
              <a:rPr kumimoji="0" lang="zh-TW" altLang="en-US" sz="2000" b="1" dirty="0" smtClean="0">
                <a:latin typeface="+mn-lt"/>
              </a:rPr>
              <a:t>人月</a:t>
            </a:r>
            <a:r>
              <a:rPr kumimoji="0" lang="en-US" altLang="zh-TW" sz="2000" b="1" dirty="0" smtClean="0">
                <a:latin typeface="+mn-lt"/>
              </a:rPr>
              <a:t>) </a:t>
            </a:r>
          </a:p>
          <a:p>
            <a:pPr lvl="1"/>
            <a:r>
              <a:rPr kumimoji="0" lang="zh-TW" altLang="en-US" sz="1800" b="1" dirty="0" smtClean="0">
                <a:latin typeface="+mn-lt"/>
              </a:rPr>
              <a:t>資料梳理 </a:t>
            </a:r>
            <a:r>
              <a:rPr kumimoji="0" lang="en-US" altLang="zh-TW" sz="1800" b="1" dirty="0" smtClean="0">
                <a:latin typeface="+mn-lt"/>
              </a:rPr>
              <a:t>(17 weeks)</a:t>
            </a:r>
          </a:p>
          <a:p>
            <a:pPr lvl="2"/>
            <a:r>
              <a:rPr kumimoji="0" lang="en-US" altLang="zh-TW" sz="1600" dirty="0" smtClean="0">
                <a:latin typeface="+mn-lt"/>
              </a:rPr>
              <a:t>10</a:t>
            </a:r>
            <a:r>
              <a:rPr kumimoji="0" lang="zh-TW" altLang="en-US" sz="1600" dirty="0" smtClean="0">
                <a:latin typeface="+mn-lt"/>
              </a:rPr>
              <a:t>欄位*</a:t>
            </a:r>
            <a:r>
              <a:rPr kumimoji="0" lang="en-US" altLang="zh-TW" sz="1600" dirty="0" smtClean="0">
                <a:latin typeface="+mn-lt"/>
              </a:rPr>
              <a:t>1.5</a:t>
            </a:r>
            <a:r>
              <a:rPr kumimoji="0" lang="zh-TW" altLang="en-US" sz="1600" dirty="0" smtClean="0">
                <a:latin typeface="+mn-lt"/>
              </a:rPr>
              <a:t>星期</a:t>
            </a:r>
            <a:r>
              <a:rPr kumimoji="0" lang="en-US" altLang="zh-TW" sz="1600" dirty="0" smtClean="0">
                <a:latin typeface="+mn-lt"/>
              </a:rPr>
              <a:t>/</a:t>
            </a:r>
            <a:r>
              <a:rPr kumimoji="0" lang="zh-TW" altLang="en-US" sz="1600" dirty="0" smtClean="0">
                <a:latin typeface="+mn-lt"/>
              </a:rPr>
              <a:t>欄位</a:t>
            </a:r>
            <a:r>
              <a:rPr kumimoji="0" lang="en-US" altLang="zh-TW" sz="1600" dirty="0" smtClean="0">
                <a:latin typeface="+mn-lt"/>
              </a:rPr>
              <a:t>=15</a:t>
            </a:r>
            <a:r>
              <a:rPr kumimoji="0" lang="zh-TW" altLang="en-US" sz="1600" dirty="0" smtClean="0">
                <a:latin typeface="+mn-lt"/>
              </a:rPr>
              <a:t>星期</a:t>
            </a:r>
            <a:endParaRPr kumimoji="0" lang="en-US" altLang="zh-TW" sz="1600" dirty="0" smtClean="0">
              <a:latin typeface="+mn-lt"/>
            </a:endParaRPr>
          </a:p>
          <a:p>
            <a:pPr lvl="2"/>
            <a:r>
              <a:rPr kumimoji="0" lang="en-US" altLang="zh-TW" sz="1600" dirty="0" smtClean="0">
                <a:latin typeface="+mn-lt"/>
              </a:rPr>
              <a:t>13</a:t>
            </a:r>
            <a:r>
              <a:rPr kumimoji="0" lang="zh-TW" altLang="en-US" sz="1600" dirty="0" smtClean="0">
                <a:latin typeface="+mn-lt"/>
              </a:rPr>
              <a:t>欄位總整理</a:t>
            </a:r>
            <a:r>
              <a:rPr kumimoji="0" lang="en-US" altLang="zh-TW" sz="1600" dirty="0" smtClean="0">
                <a:latin typeface="+mn-lt"/>
              </a:rPr>
              <a:t>=2</a:t>
            </a:r>
            <a:r>
              <a:rPr kumimoji="0" lang="zh-TW" altLang="en-US" sz="1600" dirty="0" smtClean="0">
                <a:latin typeface="+mn-lt"/>
              </a:rPr>
              <a:t>星期</a:t>
            </a:r>
            <a:endParaRPr kumimoji="0" lang="en-US" altLang="zh-TW" sz="1600" dirty="0" smtClean="0">
              <a:latin typeface="+mn-lt"/>
            </a:endParaRPr>
          </a:p>
          <a:p>
            <a:pPr lvl="1"/>
            <a:r>
              <a:rPr kumimoji="0" lang="zh-TW" altLang="en-US" sz="1800" b="1" dirty="0" smtClean="0">
                <a:latin typeface="+mn-lt"/>
              </a:rPr>
              <a:t>利用現有領域別已標註資料進行資料擴增及缺值補值</a:t>
            </a:r>
            <a:r>
              <a:rPr kumimoji="0" lang="en-US" altLang="zh-TW" sz="1800" b="1" dirty="0" smtClean="0">
                <a:latin typeface="+mn-lt"/>
              </a:rPr>
              <a:t>(</a:t>
            </a:r>
            <a:r>
              <a:rPr kumimoji="0" lang="zh-TW" altLang="en-US" sz="1800" b="1" dirty="0" smtClean="0">
                <a:latin typeface="+mn-lt"/>
              </a:rPr>
              <a:t>分類</a:t>
            </a:r>
            <a:r>
              <a:rPr kumimoji="0" lang="en-US" altLang="zh-TW" sz="1800" b="1" dirty="0" smtClean="0">
                <a:latin typeface="+mn-lt"/>
              </a:rPr>
              <a:t>)(5 weeks)</a:t>
            </a:r>
          </a:p>
          <a:p>
            <a:pPr lvl="2"/>
            <a:r>
              <a:rPr kumimoji="0" lang="zh-TW" altLang="en-US" sz="1600" dirty="0" smtClean="0">
                <a:latin typeface="+mn-lt"/>
              </a:rPr>
              <a:t>建構分類模型</a:t>
            </a:r>
            <a:r>
              <a:rPr kumimoji="0" lang="en-US" altLang="zh-TW" sz="1600" dirty="0" smtClean="0">
                <a:latin typeface="+mn-lt"/>
              </a:rPr>
              <a:t>(2</a:t>
            </a:r>
            <a:r>
              <a:rPr kumimoji="0" lang="zh-TW" altLang="en-US" sz="1600" dirty="0" smtClean="0">
                <a:latin typeface="+mn-lt"/>
              </a:rPr>
              <a:t>星期</a:t>
            </a:r>
            <a:r>
              <a:rPr kumimoji="0" lang="en-US" altLang="zh-TW" sz="1600" dirty="0" smtClean="0">
                <a:latin typeface="+mn-lt"/>
              </a:rPr>
              <a:t>)</a:t>
            </a:r>
          </a:p>
          <a:p>
            <a:pPr lvl="2"/>
            <a:r>
              <a:rPr kumimoji="0" lang="zh-TW" altLang="en-US" sz="1600" dirty="0" smtClean="0">
                <a:latin typeface="+mn-lt"/>
              </a:rPr>
              <a:t>模型評估調整</a:t>
            </a:r>
            <a:r>
              <a:rPr kumimoji="0" lang="en-US" altLang="zh-TW" sz="1600" dirty="0" smtClean="0">
                <a:latin typeface="+mn-lt"/>
              </a:rPr>
              <a:t>(3</a:t>
            </a:r>
            <a:r>
              <a:rPr kumimoji="0" lang="zh-TW" altLang="en-US" sz="1600" dirty="0" smtClean="0">
                <a:latin typeface="+mn-lt"/>
              </a:rPr>
              <a:t>星期</a:t>
            </a:r>
            <a:r>
              <a:rPr kumimoji="0" lang="en-US" altLang="zh-TW" sz="1600" dirty="0" smtClean="0">
                <a:latin typeface="+mn-lt"/>
              </a:rPr>
              <a:t>)(KPI:</a:t>
            </a:r>
            <a:r>
              <a:rPr kumimoji="0" lang="zh-TW" altLang="en-US" sz="1600" dirty="0" smtClean="0">
                <a:latin typeface="+mn-lt"/>
              </a:rPr>
              <a:t>可提升</a:t>
            </a:r>
            <a:r>
              <a:rPr lang="zh-TW" altLang="en-US" sz="1600" dirty="0"/>
              <a:t>「現有近</a:t>
            </a:r>
            <a:r>
              <a:rPr lang="en-US" altLang="zh-TW" sz="1600" dirty="0"/>
              <a:t>2</a:t>
            </a:r>
            <a:r>
              <a:rPr lang="zh-TW" altLang="en-US" sz="1600" dirty="0"/>
              <a:t>年同類新書上架」 、 「近</a:t>
            </a:r>
            <a:r>
              <a:rPr lang="en-US" altLang="zh-TW" sz="1600" dirty="0"/>
              <a:t>2</a:t>
            </a:r>
            <a:r>
              <a:rPr lang="zh-TW" altLang="en-US" sz="1600" dirty="0"/>
              <a:t>年同類熱門借閱」，兩項書目推薦</a:t>
            </a:r>
            <a:r>
              <a:rPr lang="zh-TW" altLang="en-US" sz="1600" dirty="0" smtClean="0"/>
              <a:t>功能之</a:t>
            </a:r>
            <a:r>
              <a:rPr lang="en-US" altLang="zh-TW" sz="1600" dirty="0" smtClean="0"/>
              <a:t>rating</a:t>
            </a:r>
            <a:r>
              <a:rPr lang="zh-TW" altLang="en-US" sz="1600" dirty="0" smtClean="0"/>
              <a:t>方式</a:t>
            </a:r>
            <a:r>
              <a:rPr lang="en-US" altLang="zh-TW" sz="1600" dirty="0" smtClean="0"/>
              <a:t>)</a:t>
            </a:r>
            <a:endParaRPr kumimoji="0" lang="en-US" altLang="zh-TW" sz="1600" dirty="0" smtClean="0">
              <a:latin typeface="+mn-lt"/>
            </a:endParaRPr>
          </a:p>
          <a:p>
            <a:pPr lvl="1"/>
            <a:endParaRPr kumimoji="0" lang="en-US" altLang="zh-TW" sz="1800" dirty="0" smtClean="0">
              <a:latin typeface="+mn-lt"/>
            </a:endParaRPr>
          </a:p>
          <a:p>
            <a:pPr lvl="2"/>
            <a:endParaRPr kumimoji="0" lang="zh-TW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599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PoC</a:t>
            </a:r>
            <a:r>
              <a:rPr lang="zh-TW" altLang="en-US" dirty="0" smtClean="0"/>
              <a:t>建議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520160" y="1052736"/>
            <a:ext cx="818376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kumimoji="0" lang="zh-TW" altLang="en-US" sz="2400" b="1" dirty="0" smtClean="0"/>
              <a:t>中程：建構書目推薦引擎基礎架構</a:t>
            </a:r>
            <a:endParaRPr kumimoji="0" lang="en-US" altLang="zh-TW" sz="1800" b="1" dirty="0" smtClean="0"/>
          </a:p>
          <a:p>
            <a:pPr lvl="1"/>
            <a:r>
              <a:rPr kumimoji="0" lang="zh-TW" altLang="en-US" sz="2000" dirty="0" smtClean="0"/>
              <a:t>關鍵字萃取</a:t>
            </a:r>
            <a:endParaRPr kumimoji="0" lang="en-US" altLang="zh-TW" sz="2000" dirty="0" smtClean="0"/>
          </a:p>
          <a:p>
            <a:pPr lvl="2"/>
            <a:r>
              <a:rPr kumimoji="0" lang="zh-TW" altLang="en-US" sz="1600" dirty="0"/>
              <a:t>「摘要」、「</a:t>
            </a:r>
            <a:r>
              <a:rPr kumimoji="0" lang="zh-TW" altLang="en-US" sz="1600" dirty="0" smtClean="0"/>
              <a:t>書刊名</a:t>
            </a:r>
            <a:r>
              <a:rPr kumimoji="0" lang="zh-TW" altLang="en-US" sz="1600" dirty="0"/>
              <a:t>」</a:t>
            </a:r>
            <a:r>
              <a:rPr kumimoji="0" lang="zh-TW" altLang="en-US" sz="1600" dirty="0" smtClean="0"/>
              <a:t>萃取</a:t>
            </a:r>
            <a:r>
              <a:rPr kumimoji="0" lang="zh-TW" altLang="en-US" sz="1600" dirty="0"/>
              <a:t>關鍵詞</a:t>
            </a:r>
            <a:r>
              <a:rPr kumimoji="0" lang="zh-TW" altLang="en-US" sz="1600" dirty="0" smtClean="0"/>
              <a:t>，並進行資料</a:t>
            </a:r>
            <a:r>
              <a:rPr kumimoji="0" lang="zh-TW" altLang="en-US" sz="1600" dirty="0"/>
              <a:t>標註</a:t>
            </a:r>
            <a:r>
              <a:rPr kumimoji="0" lang="en-US" altLang="zh-TW" sz="1600" dirty="0"/>
              <a:t>(labeling</a:t>
            </a:r>
            <a:r>
              <a:rPr kumimoji="0" lang="en-US" altLang="zh-TW" sz="1600" dirty="0" smtClean="0"/>
              <a:t>)</a:t>
            </a:r>
          </a:p>
          <a:p>
            <a:pPr lvl="1"/>
            <a:r>
              <a:rPr lang="zh-TW" altLang="en-US" sz="2000" dirty="0" smtClean="0"/>
              <a:t>進行</a:t>
            </a:r>
            <a:r>
              <a:rPr lang="zh-TW" altLang="en-US" sz="2000" dirty="0"/>
              <a:t>書目分類</a:t>
            </a:r>
            <a:r>
              <a:rPr lang="en-US" altLang="zh-TW" sz="2000" dirty="0"/>
              <a:t>(tag</a:t>
            </a:r>
            <a:r>
              <a:rPr lang="zh-TW" altLang="en-US" sz="2000" dirty="0"/>
              <a:t>組合萃取</a:t>
            </a:r>
            <a:r>
              <a:rPr lang="en-US" altLang="zh-TW" sz="2000" dirty="0" smtClean="0"/>
              <a:t>)</a:t>
            </a:r>
          </a:p>
          <a:p>
            <a:pPr lvl="2"/>
            <a:r>
              <a:rPr lang="zh-TW" altLang="en-US" sz="1600" dirty="0" smtClean="0"/>
              <a:t>利用「領域別」、</a:t>
            </a:r>
            <a:r>
              <a:rPr lang="zh-TW" altLang="en-US" sz="1600" dirty="0"/>
              <a:t> </a:t>
            </a:r>
            <a:r>
              <a:rPr lang="zh-TW" altLang="en-US" sz="1600" dirty="0" smtClean="0"/>
              <a:t>「分類號」欄位為基礎，重新訓練資料及進行書目分類</a:t>
            </a:r>
            <a:endParaRPr lang="en-US" altLang="zh-TW" sz="1600" dirty="0" smtClean="0"/>
          </a:p>
          <a:p>
            <a:pPr lvl="2"/>
            <a:r>
              <a:rPr lang="zh-TW" altLang="en-US" sz="1600" dirty="0"/>
              <a:t>建立</a:t>
            </a:r>
            <a:r>
              <a:rPr lang="zh-TW" altLang="en-US" sz="1600" dirty="0" smtClean="0"/>
              <a:t>書目資料分類及對應特徵向量</a:t>
            </a:r>
            <a:endParaRPr lang="en-US" altLang="zh-TW" sz="1600" dirty="0" smtClean="0"/>
          </a:p>
          <a:p>
            <a:pPr lvl="1"/>
            <a:r>
              <a:rPr lang="zh-TW" altLang="en-US" sz="2000" dirty="0" smtClean="0"/>
              <a:t>結合網路資源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熱銷書目、熱門技術話題等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之關聯性書目排序</a:t>
            </a:r>
            <a:r>
              <a:rPr lang="en-US" altLang="zh-TW" sz="2000" dirty="0" smtClean="0"/>
              <a:t>(rating)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520160" y="4221088"/>
            <a:ext cx="8183760" cy="118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kumimoji="0" lang="zh-TW" altLang="en-US" sz="2400" b="1" dirty="0" smtClean="0"/>
              <a:t>長程：閱讀興趣圖譜</a:t>
            </a:r>
            <a:r>
              <a:rPr kumimoji="0" lang="en-US" altLang="zh-TW" sz="2400" b="1" dirty="0" smtClean="0"/>
              <a:t>(Interest Graph)</a:t>
            </a:r>
            <a:r>
              <a:rPr kumimoji="0" lang="zh-TW" altLang="en-US" sz="2400" b="1" dirty="0" smtClean="0"/>
              <a:t>之書目推薦</a:t>
            </a:r>
            <a:endParaRPr kumimoji="0" lang="en-US" altLang="zh-TW" sz="1800" b="1" dirty="0" smtClean="0"/>
          </a:p>
          <a:p>
            <a:pPr lvl="1"/>
            <a:r>
              <a:rPr kumimoji="0" lang="zh-TW" altLang="en-US" sz="2000" dirty="0" smtClean="0"/>
              <a:t>讀者檢索查詢行為探索</a:t>
            </a:r>
            <a:endParaRPr kumimoji="0" lang="en-US" altLang="zh-TW" sz="2000" dirty="0" smtClean="0"/>
          </a:p>
          <a:p>
            <a:pPr lvl="1"/>
            <a:r>
              <a:rPr kumimoji="0" lang="zh-TW" altLang="en-US" sz="2000" dirty="0" smtClean="0"/>
              <a:t>讀者需求行為模型探索</a:t>
            </a:r>
            <a:endParaRPr kumimoji="0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9964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400" i="1" dirty="0" smtClean="0">
                <a:latin typeface="+mj-lt"/>
              </a:rPr>
              <a:t>Thanks.</a:t>
            </a:r>
            <a:endParaRPr lang="zh-TW" altLang="en-US" sz="4400" i="1" dirty="0">
              <a:latin typeface="+mj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5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j-lt"/>
              </a:rPr>
              <a:t>資料觀察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4833866" cy="4785395"/>
          </a:xfrm>
        </p:spPr>
        <p:txBody>
          <a:bodyPr/>
          <a:lstStyle/>
          <a:p>
            <a:r>
              <a:rPr lang="en-US" altLang="zh-TW" sz="2400" dirty="0" smtClean="0"/>
              <a:t>Raw data (90,233</a:t>
            </a:r>
            <a:r>
              <a:rPr lang="zh-TW" altLang="en-US" sz="2400" dirty="0" smtClean="0"/>
              <a:t>筆*</a:t>
            </a:r>
            <a:r>
              <a:rPr lang="en-US" altLang="zh-TW" sz="2400" dirty="0" smtClean="0"/>
              <a:t>13</a:t>
            </a:r>
            <a:r>
              <a:rPr lang="zh-TW" altLang="en-US" sz="2400" dirty="0" smtClean="0"/>
              <a:t>欄位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欄位資料內容缺值</a:t>
            </a:r>
            <a:r>
              <a:rPr lang="en-US" altLang="zh-TW" sz="2400" dirty="0" smtClean="0"/>
              <a:t>(null)</a:t>
            </a:r>
          </a:p>
          <a:p>
            <a:pPr lvl="1"/>
            <a:r>
              <a:rPr lang="en-US" altLang="zh-TW" sz="2000" dirty="0" smtClean="0"/>
              <a:t>Raw data after dropping missing-value</a:t>
            </a:r>
          </a:p>
          <a:p>
            <a:pPr lvl="2"/>
            <a:r>
              <a:rPr lang="en-US" altLang="zh-TW" sz="1600" dirty="0" smtClean="0"/>
              <a:t>64</a:t>
            </a:r>
            <a:r>
              <a:rPr lang="zh-TW" altLang="en-US" sz="1600" dirty="0" smtClean="0"/>
              <a:t>筆</a:t>
            </a:r>
            <a:r>
              <a:rPr lang="zh-TW" altLang="en-US" sz="1600" dirty="0"/>
              <a:t>*</a:t>
            </a:r>
            <a:r>
              <a:rPr lang="en-US" altLang="zh-TW" sz="1600" dirty="0"/>
              <a:t>13</a:t>
            </a:r>
            <a:r>
              <a:rPr lang="zh-TW" altLang="en-US" sz="1600" dirty="0" smtClean="0"/>
              <a:t>欄位</a:t>
            </a:r>
            <a:endParaRPr lang="en-US" altLang="zh-TW" sz="16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7200" y="3510243"/>
            <a:ext cx="4522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挑戰：</a:t>
            </a:r>
            <a:endParaRPr lang="en-US" altLang="zh-TW" b="1" dirty="0" smtClean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r>
              <a:rPr lang="en-US" altLang="zh-TW" dirty="0" smtClean="0">
                <a:latin typeface="+mn-lt"/>
              </a:rPr>
              <a:t>High Number(attribute_</a:t>
            </a:r>
            <a:r>
              <a:rPr lang="zh-TW" altLang="en-US" dirty="0" smtClean="0">
                <a:latin typeface="+mn-lt"/>
              </a:rPr>
              <a:t>缺值</a:t>
            </a:r>
            <a:r>
              <a:rPr lang="en-US" altLang="zh-TW" dirty="0" smtClean="0">
                <a:latin typeface="+mn-lt"/>
              </a:rPr>
              <a:t>) (10/13) </a:t>
            </a:r>
          </a:p>
          <a:p>
            <a:r>
              <a:rPr lang="en-US" altLang="zh-TW" dirty="0" smtClean="0">
                <a:latin typeface="+mn-lt"/>
                <a:sym typeface="Wingdings" panose="05000000000000000000" pitchFamily="2" charset="2"/>
              </a:rPr>
              <a:t> deal with missing value problem</a:t>
            </a:r>
            <a:endParaRPr lang="en-US" altLang="zh-TW" dirty="0" smtClean="0">
              <a:latin typeface="+mn-lt"/>
            </a:endParaRPr>
          </a:p>
          <a:p>
            <a:r>
              <a:rPr lang="en-US" altLang="zh-TW" dirty="0" smtClean="0">
                <a:latin typeface="+mn-lt"/>
              </a:rPr>
              <a:t>Number of attribute(</a:t>
            </a:r>
            <a:r>
              <a:rPr lang="zh-TW" altLang="en-US" dirty="0" smtClean="0">
                <a:latin typeface="+mn-lt"/>
              </a:rPr>
              <a:t>缺值比例</a:t>
            </a:r>
            <a:r>
              <a:rPr lang="en-US" altLang="zh-TW" dirty="0" smtClean="0">
                <a:latin typeface="+mn-lt"/>
              </a:rPr>
              <a:t>&gt;30%) = 4/10 </a:t>
            </a:r>
          </a:p>
          <a:p>
            <a:r>
              <a:rPr lang="en-US" altLang="zh-TW" dirty="0" smtClean="0">
                <a:latin typeface="+mn-lt"/>
                <a:sym typeface="Wingdings" panose="05000000000000000000" pitchFamily="2" charset="2"/>
              </a:rPr>
              <a:t> four attributes</a:t>
            </a:r>
            <a:r>
              <a:rPr lang="zh-TW" altLang="en-US" dirty="0" smtClean="0">
                <a:latin typeface="+mn-lt"/>
                <a:sym typeface="Wingdings" panose="05000000000000000000" pitchFamily="2" charset="2"/>
              </a:rPr>
              <a:t>需要整理</a:t>
            </a:r>
            <a:r>
              <a:rPr lang="en-US" altLang="zh-TW" dirty="0" smtClean="0">
                <a:latin typeface="+mn-lt"/>
                <a:sym typeface="Wingdings" panose="05000000000000000000" pitchFamily="2" charset="2"/>
              </a:rPr>
              <a:t>(</a:t>
            </a:r>
            <a:r>
              <a:rPr lang="zh-TW" altLang="en-US" dirty="0" smtClean="0">
                <a:latin typeface="+mn-lt"/>
                <a:sym typeface="Wingdings" panose="05000000000000000000" pitchFamily="2" charset="2"/>
              </a:rPr>
              <a:t>量太少不能用</a:t>
            </a:r>
            <a:r>
              <a:rPr lang="en-US" altLang="zh-TW" dirty="0" smtClean="0">
                <a:latin typeface="+mn-lt"/>
                <a:sym typeface="Wingdings" panose="05000000000000000000" pitchFamily="2" charset="2"/>
              </a:rPr>
              <a:t>)</a:t>
            </a:r>
            <a:endParaRPr lang="zh-TW" altLang="en-US" dirty="0">
              <a:latin typeface="+mn-lt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37713"/>
              </p:ext>
            </p:extLst>
          </p:nvPr>
        </p:nvGraphicFramePr>
        <p:xfrm>
          <a:off x="5028158" y="1484784"/>
          <a:ext cx="3840211" cy="35204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35231"/>
                <a:gridCol w="1062968"/>
                <a:gridCol w="1067682"/>
                <a:gridCol w="1274330"/>
              </a:tblGrid>
              <a:tr h="198120">
                <a:tc>
                  <a:txBody>
                    <a:bodyPr/>
                    <a:lstStyle/>
                    <a:p>
                      <a:pPr algn="l" fontAlgn="ctr"/>
                      <a:endParaRPr lang="zh-TW" altLang="en-US" sz="1600" b="1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Attribute</a:t>
                      </a:r>
                      <a:endParaRPr lang="en-US" sz="1600" b="1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# of NULL</a:t>
                      </a:r>
                      <a:endParaRPr lang="en-US" sz="1600" b="1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% of NULL</a:t>
                      </a:r>
                      <a:endParaRPr lang="en-US" sz="1600" b="1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書目系統號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0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0.00%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書刊名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 dirty="0">
                          <a:effectLst/>
                        </a:rPr>
                        <a:t>0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0.00%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出版項 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394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 dirty="0">
                          <a:effectLst/>
                        </a:rPr>
                        <a:t>0.44%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出版年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0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0.00%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5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簡繁體代碼</a:t>
                      </a:r>
                      <a:endParaRPr lang="zh-TW" alt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47,895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53.08%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 dirty="0">
                          <a:solidFill>
                            <a:srgbClr val="3333FF"/>
                          </a:solidFill>
                          <a:effectLst/>
                        </a:rPr>
                        <a:t>6</a:t>
                      </a:r>
                      <a:endParaRPr lang="en-US" altLang="zh-TW" sz="1600" b="0" i="0" u="none" strike="noStrike" dirty="0">
                        <a:solidFill>
                          <a:srgbClr val="3333FF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solidFill>
                            <a:srgbClr val="3333FF"/>
                          </a:solidFill>
                          <a:effectLst/>
                        </a:rPr>
                        <a:t>標題</a:t>
                      </a:r>
                      <a:endParaRPr lang="zh-TW" altLang="en-US" sz="1600" b="0" i="0" u="none" strike="noStrike" dirty="0">
                        <a:solidFill>
                          <a:srgbClr val="3333FF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 dirty="0">
                          <a:solidFill>
                            <a:srgbClr val="3333FF"/>
                          </a:solidFill>
                          <a:effectLst/>
                        </a:rPr>
                        <a:t>12,587</a:t>
                      </a:r>
                      <a:endParaRPr lang="en-US" altLang="zh-TW" sz="1600" b="0" i="0" u="none" strike="noStrike" dirty="0">
                        <a:solidFill>
                          <a:srgbClr val="3333FF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 dirty="0">
                          <a:solidFill>
                            <a:srgbClr val="3333FF"/>
                          </a:solidFill>
                          <a:effectLst/>
                        </a:rPr>
                        <a:t>13.95%</a:t>
                      </a:r>
                      <a:endParaRPr lang="en-US" altLang="zh-TW" sz="1600" b="0" i="0" u="none" strike="noStrike" dirty="0">
                        <a:solidFill>
                          <a:srgbClr val="3333FF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出版社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1,021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1.13%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作者 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5,472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6.06%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9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ISBN 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36,032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39.93%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10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領域別 </a:t>
                      </a:r>
                      <a:endParaRPr lang="zh-TW" alt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87,402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96.86%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11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摘要 </a:t>
                      </a:r>
                      <a:endParaRPr lang="zh-TW" alt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85,406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94.65%</a:t>
                      </a:r>
                      <a:endParaRPr lang="en-US" altLang="zh-TW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12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</a:rPr>
                        <a:t>索書號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41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</a:rPr>
                        <a:t>0.05%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 dirty="0">
                          <a:solidFill>
                            <a:srgbClr val="3333FF"/>
                          </a:solidFill>
                          <a:effectLst/>
                        </a:rPr>
                        <a:t>13</a:t>
                      </a:r>
                      <a:endParaRPr lang="en-US" altLang="zh-TW" sz="1600" b="0" i="0" u="none" strike="noStrike" dirty="0">
                        <a:solidFill>
                          <a:srgbClr val="3333FF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solidFill>
                            <a:srgbClr val="3333FF"/>
                          </a:solidFill>
                          <a:effectLst/>
                        </a:rPr>
                        <a:t>分類號</a:t>
                      </a:r>
                      <a:endParaRPr lang="zh-TW" altLang="en-US" sz="1600" b="0" i="0" u="none" strike="noStrike" dirty="0">
                        <a:solidFill>
                          <a:srgbClr val="3333FF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 dirty="0">
                          <a:solidFill>
                            <a:srgbClr val="3333FF"/>
                          </a:solidFill>
                          <a:effectLst/>
                        </a:rPr>
                        <a:t>8,232</a:t>
                      </a:r>
                      <a:endParaRPr lang="en-US" altLang="zh-TW" sz="1600" b="0" i="0" u="none" strike="noStrike" dirty="0">
                        <a:solidFill>
                          <a:srgbClr val="3333FF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 dirty="0">
                          <a:solidFill>
                            <a:srgbClr val="3333FF"/>
                          </a:solidFill>
                          <a:effectLst/>
                        </a:rPr>
                        <a:t>9.12%</a:t>
                      </a:r>
                      <a:endParaRPr lang="en-US" altLang="zh-TW" sz="1600" b="0" i="0" u="none" strike="noStrike" dirty="0">
                        <a:solidFill>
                          <a:srgbClr val="3333FF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8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資料評估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</a:t>
            </a:r>
            <a:r>
              <a:rPr lang="zh-TW" altLang="en-US" dirty="0" smtClean="0"/>
              <a:t>設計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 smtClean="0">
                <a:latin typeface="+mn-lt"/>
              </a:rPr>
              <a:t>資料清理，僅僅只針對每個</a:t>
            </a:r>
            <a:r>
              <a:rPr lang="en-US" altLang="zh-TW" sz="2400" dirty="0" smtClean="0">
                <a:latin typeface="+mn-lt"/>
              </a:rPr>
              <a:t>attribute</a:t>
            </a:r>
            <a:r>
              <a:rPr lang="zh-TW" altLang="en-US" sz="2400" dirty="0" smtClean="0">
                <a:latin typeface="+mn-lt"/>
              </a:rPr>
              <a:t>內的空值</a:t>
            </a:r>
            <a:r>
              <a:rPr lang="en-US" altLang="zh-TW" sz="2400" dirty="0" smtClean="0">
                <a:latin typeface="+mn-lt"/>
              </a:rPr>
              <a:t>(null)</a:t>
            </a:r>
            <a:r>
              <a:rPr lang="zh-TW" altLang="en-US" sz="2400" dirty="0" smtClean="0">
                <a:latin typeface="+mn-lt"/>
              </a:rPr>
              <a:t>，直接轉換為</a:t>
            </a:r>
            <a:r>
              <a:rPr lang="zh-TW" altLang="en-US" sz="2400" dirty="0">
                <a:latin typeface="+mn-lt"/>
              </a:rPr>
              <a:t>該</a:t>
            </a:r>
            <a:r>
              <a:rPr lang="en-US" altLang="zh-TW" sz="2400" dirty="0" smtClean="0">
                <a:latin typeface="+mn-lt"/>
              </a:rPr>
              <a:t>attribute</a:t>
            </a:r>
            <a:r>
              <a:rPr lang="zh-TW" altLang="en-US" sz="2400" dirty="0">
                <a:latin typeface="+mn-lt"/>
              </a:rPr>
              <a:t>的某個特定</a:t>
            </a:r>
            <a:r>
              <a:rPr lang="zh-TW" altLang="en-US" sz="2400" dirty="0" smtClean="0">
                <a:latin typeface="+mn-lt"/>
              </a:rPr>
              <a:t>值</a:t>
            </a:r>
            <a:endParaRPr lang="en-US" altLang="zh-TW" sz="2400" dirty="0" smtClean="0">
              <a:latin typeface="+mn-l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>
                <a:latin typeface="+mn-lt"/>
              </a:rPr>
              <a:t>做</a:t>
            </a:r>
            <a:r>
              <a:rPr lang="zh-TW" altLang="en-US" sz="2400" dirty="0" smtClean="0">
                <a:latin typeface="+mn-lt"/>
              </a:rPr>
              <a:t>資料直觀上的現象探索觀察</a:t>
            </a:r>
            <a:endParaRPr lang="en-US" altLang="zh-TW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744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EDA</a:t>
            </a:r>
            <a:r>
              <a:rPr lang="zh-TW" altLang="en-US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 </a:t>
            </a:r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(1/2)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424428" cy="470606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779912" y="888377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1" dirty="0" smtClean="0">
                <a:solidFill>
                  <a:srgbClr val="3333FF"/>
                </a:solidFill>
              </a:rPr>
              <a:t>Correlation</a:t>
            </a:r>
            <a:endParaRPr lang="zh-TW" altLang="en-US" sz="2800" b="1" i="1" dirty="0">
              <a:solidFill>
                <a:srgbClr val="3333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536" y="2852936"/>
            <a:ext cx="8352928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763688" y="1484784"/>
            <a:ext cx="576064" cy="41934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915816" y="1484784"/>
            <a:ext cx="1152128" cy="41934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9" y="13299"/>
            <a:ext cx="1534410" cy="14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67" y="1426649"/>
            <a:ext cx="5617102" cy="476068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EDA (2/2)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79912" y="888377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1" dirty="0" smtClean="0">
                <a:solidFill>
                  <a:srgbClr val="3333FF"/>
                </a:solidFill>
              </a:rPr>
              <a:t>Correlation</a:t>
            </a:r>
            <a:endParaRPr lang="zh-TW" altLang="en-US" sz="2800" b="1" i="1" dirty="0">
              <a:solidFill>
                <a:srgbClr val="3333FF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1977226" y="4821665"/>
            <a:ext cx="216024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1956688" y="3140968"/>
            <a:ext cx="216024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1977226" y="4217384"/>
            <a:ext cx="216024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362644" y="1844824"/>
            <a:ext cx="178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現象：</a:t>
            </a:r>
            <a:endParaRPr lang="en-US" altLang="zh-TW" dirty="0" smtClean="0"/>
          </a:p>
          <a:p>
            <a:r>
              <a:rPr lang="zh-TW" altLang="en-US" dirty="0" smtClean="0"/>
              <a:t>書目分群不顯著，無鑑別度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7" y="261113"/>
            <a:ext cx="1534410" cy="14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Lab_1</a:t>
            </a:r>
            <a:r>
              <a:rPr lang="zh-TW" altLang="en-US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觀察</a:t>
            </a:r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: Unsupervised Learning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3117" y="3931971"/>
            <a:ext cx="4715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KM</a:t>
            </a:r>
            <a:r>
              <a:rPr lang="zh-TW" altLang="en-US" dirty="0"/>
              <a:t>eans</a:t>
            </a:r>
            <a:r>
              <a:rPr lang="zh-TW" altLang="en-US" dirty="0" smtClean="0"/>
              <a:t>(</a:t>
            </a:r>
            <a:r>
              <a:rPr lang="en-US" altLang="zh-TW" dirty="0" smtClean="0"/>
              <a:t>‘</a:t>
            </a:r>
            <a:r>
              <a:rPr lang="zh-TW" altLang="en-US" dirty="0" smtClean="0"/>
              <a:t>書目</a:t>
            </a:r>
            <a:r>
              <a:rPr lang="zh-TW" altLang="en-US" dirty="0"/>
              <a:t>系統</a:t>
            </a:r>
            <a:r>
              <a:rPr lang="zh-TW" altLang="en-US" dirty="0" smtClean="0"/>
              <a:t>號</a:t>
            </a:r>
            <a:r>
              <a:rPr lang="en-US" altLang="zh-TW" dirty="0" smtClean="0"/>
              <a:t>‘, ’</a:t>
            </a:r>
            <a:r>
              <a:rPr lang="zh-TW" altLang="en-US" dirty="0" smtClean="0"/>
              <a:t>書刊名</a:t>
            </a:r>
            <a:r>
              <a:rPr lang="en-US" altLang="zh-TW" dirty="0" smtClean="0"/>
              <a:t>‘, ’</a:t>
            </a:r>
            <a:r>
              <a:rPr lang="zh-TW" altLang="en-US" dirty="0" smtClean="0"/>
              <a:t>出版項</a:t>
            </a:r>
            <a:r>
              <a:rPr lang="en-US" altLang="zh-TW" dirty="0" smtClean="0"/>
              <a:t>‘, ’</a:t>
            </a:r>
            <a:r>
              <a:rPr lang="zh-TW" altLang="en-US" dirty="0" smtClean="0"/>
              <a:t>出版年</a:t>
            </a:r>
            <a:r>
              <a:rPr lang="en-US" altLang="zh-TW" dirty="0" smtClean="0"/>
              <a:t>‘, ’</a:t>
            </a:r>
            <a:r>
              <a:rPr lang="zh-TW" altLang="en-US" dirty="0" smtClean="0"/>
              <a:t>簡</a:t>
            </a:r>
            <a:r>
              <a:rPr lang="zh-TW" altLang="en-US" dirty="0"/>
              <a:t>繁體</a:t>
            </a:r>
            <a:r>
              <a:rPr lang="zh-TW" altLang="en-US" dirty="0" smtClean="0"/>
              <a:t>代碼</a:t>
            </a:r>
            <a:r>
              <a:rPr lang="en-US" altLang="zh-TW" dirty="0" smtClean="0"/>
              <a:t>‘,</a:t>
            </a:r>
            <a:r>
              <a:rPr lang="zh-TW" altLang="en-US" dirty="0" smtClean="0"/>
              <a:t> </a:t>
            </a:r>
            <a:r>
              <a:rPr lang="en-US" altLang="zh-TW" dirty="0" smtClean="0"/>
              <a:t>'</a:t>
            </a:r>
            <a:r>
              <a:rPr lang="zh-TW" altLang="en-US" dirty="0"/>
              <a:t>標題</a:t>
            </a:r>
            <a:r>
              <a:rPr lang="en-US" altLang="zh-TW" dirty="0"/>
              <a:t>', '</a:t>
            </a:r>
            <a:r>
              <a:rPr lang="zh-TW" altLang="en-US" dirty="0"/>
              <a:t>出版社</a:t>
            </a:r>
            <a:r>
              <a:rPr lang="en-US" altLang="zh-TW" dirty="0"/>
              <a:t>', '</a:t>
            </a:r>
            <a:r>
              <a:rPr lang="zh-TW" altLang="en-US" dirty="0"/>
              <a:t>作者</a:t>
            </a:r>
            <a:r>
              <a:rPr lang="en-US" altLang="zh-TW" dirty="0"/>
              <a:t>', 'ISBN', '</a:t>
            </a:r>
            <a:r>
              <a:rPr lang="zh-TW" altLang="en-US" dirty="0"/>
              <a:t>領域別</a:t>
            </a:r>
            <a:r>
              <a:rPr lang="en-US" altLang="zh-TW" dirty="0"/>
              <a:t>', '</a:t>
            </a:r>
            <a:r>
              <a:rPr lang="zh-TW" altLang="en-US" dirty="0"/>
              <a:t>摘要</a:t>
            </a:r>
            <a:r>
              <a:rPr lang="en-US" altLang="zh-TW" dirty="0"/>
              <a:t>', '</a:t>
            </a:r>
            <a:r>
              <a:rPr lang="zh-TW" altLang="en-US" dirty="0"/>
              <a:t>索書號</a:t>
            </a:r>
            <a:r>
              <a:rPr lang="en-US" altLang="zh-TW" dirty="0"/>
              <a:t>', '</a:t>
            </a:r>
            <a:r>
              <a:rPr lang="zh-TW" altLang="en-US" dirty="0"/>
              <a:t>分類號</a:t>
            </a:r>
            <a:r>
              <a:rPr lang="en-US" altLang="zh-TW" dirty="0" smtClean="0"/>
              <a:t>'</a:t>
            </a:r>
            <a:r>
              <a:rPr lang="zh-TW" altLang="en-US" dirty="0" smtClean="0"/>
              <a:t>)</a:t>
            </a:r>
            <a:r>
              <a:rPr lang="en-US" altLang="zh-TW" dirty="0" smtClean="0"/>
              <a:t>, K=2,…,20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111678" y="4845577"/>
            <a:ext cx="234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結果</a:t>
            </a:r>
            <a:r>
              <a:rPr lang="zh-TW" altLang="en-US" b="1" dirty="0" smtClean="0"/>
              <a:t>：</a:t>
            </a:r>
            <a:r>
              <a:rPr lang="en-US" altLang="zh-TW" b="1" dirty="0" smtClean="0"/>
              <a:t>optimized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K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=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4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913462" y="1026758"/>
            <a:ext cx="1676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1" dirty="0" smtClean="0">
                <a:solidFill>
                  <a:srgbClr val="3333FF"/>
                </a:solidFill>
              </a:rPr>
              <a:t>Clustering</a:t>
            </a:r>
            <a:endParaRPr lang="zh-TW" altLang="en-US" sz="2800" b="1" i="1" dirty="0">
              <a:solidFill>
                <a:srgbClr val="3333FF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7" y="1582005"/>
            <a:ext cx="4715864" cy="236042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81" y="1572122"/>
            <a:ext cx="4124231" cy="24887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729" y="3942432"/>
            <a:ext cx="4100683" cy="2474550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46636" y="5223399"/>
            <a:ext cx="39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現象：書目分群不顯著，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鑑別度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55206" y="1545476"/>
            <a:ext cx="457200" cy="36685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4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7" y="1979315"/>
            <a:ext cx="4361953" cy="36969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40" y="2013781"/>
            <a:ext cx="3571800" cy="3019966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Lab_2</a:t>
            </a:r>
            <a:r>
              <a:rPr lang="zh-TW" altLang="en-US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觀察</a:t>
            </a:r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: Unsupervised Learning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61908" y="5492503"/>
            <a:ext cx="4182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+mn-lt"/>
                <a:ea typeface="微軟正黑體" panose="020B0604030504040204" pitchFamily="34" charset="-120"/>
              </a:rPr>
              <a:t>KM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eans</a:t>
            </a:r>
            <a:r>
              <a:rPr lang="zh-TW" altLang="en-US" dirty="0" smtClean="0">
                <a:latin typeface="+mn-lt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'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書目系統號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', '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書刊名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', '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出版項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', '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出版社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', '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作者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', '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索書號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']</a:t>
            </a:r>
            <a:r>
              <a:rPr lang="zh-TW" altLang="en-US" dirty="0" smtClean="0">
                <a:latin typeface="+mn-lt"/>
                <a:ea typeface="微軟正黑體" panose="020B0604030504040204" pitchFamily="34" charset="-120"/>
              </a:rPr>
              <a:t>)</a:t>
            </a:r>
            <a:r>
              <a:rPr lang="en-US" altLang="zh-TW" dirty="0" smtClean="0">
                <a:latin typeface="+mn-lt"/>
                <a:ea typeface="微軟正黑體" panose="020B0604030504040204" pitchFamily="34" charset="-120"/>
              </a:rPr>
              <a:t>, K=2,…,20</a:t>
            </a:r>
            <a:endParaRPr lang="zh-TW" altLang="en-US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01020" y="5091759"/>
            <a:ext cx="454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結果</a:t>
            </a:r>
            <a:r>
              <a:rPr lang="zh-TW" altLang="en-US" b="1" dirty="0" smtClean="0">
                <a:latin typeface="+mn-lt"/>
                <a:ea typeface="微軟正黑體" panose="020B0604030504040204" pitchFamily="34" charset="-120"/>
              </a:rPr>
              <a:t>：</a:t>
            </a:r>
            <a:r>
              <a:rPr lang="en-US" altLang="zh-TW" b="1" dirty="0" smtClean="0">
                <a:latin typeface="+mn-lt"/>
                <a:ea typeface="微軟正黑體" panose="020B0604030504040204" pitchFamily="34" charset="-120"/>
              </a:rPr>
              <a:t>Silhouette score</a:t>
            </a:r>
            <a:r>
              <a:rPr lang="zh-TW" altLang="en-US" b="1" dirty="0" smtClean="0">
                <a:latin typeface="+mn-lt"/>
                <a:ea typeface="微軟正黑體" panose="020B0604030504040204" pitchFamily="34" charset="-120"/>
              </a:rPr>
              <a:t>提升 </a:t>
            </a:r>
            <a:r>
              <a:rPr lang="en-US" altLang="zh-TW" b="1" dirty="0" smtClean="0">
                <a:latin typeface="+mn-lt"/>
                <a:ea typeface="微軟正黑體" panose="020B0604030504040204" pitchFamily="34" charset="-120"/>
              </a:rPr>
              <a:t>(0.25</a:t>
            </a:r>
            <a:r>
              <a:rPr lang="en-US" altLang="zh-TW" b="1" dirty="0" smtClean="0">
                <a:latin typeface="+mn-lt"/>
                <a:ea typeface="微軟正黑體" panose="020B0604030504040204" pitchFamily="34" charset="-120"/>
                <a:sym typeface="Wingdings" panose="05000000000000000000" pitchFamily="2" charset="2"/>
              </a:rPr>
              <a:t>0.37)</a:t>
            </a:r>
          </a:p>
          <a:p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+mn-lt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 smtClean="0">
                <a:latin typeface="+mn-lt"/>
                <a:ea typeface="微軟正黑體" panose="020B0604030504040204" pitchFamily="34" charset="-120"/>
              </a:rPr>
              <a:t>optimized</a:t>
            </a:r>
            <a:r>
              <a:rPr lang="zh-TW" altLang="en-US" b="1" dirty="0" smtClean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+mn-lt"/>
                <a:ea typeface="微軟正黑體" panose="020B0604030504040204" pitchFamily="34" charset="-120"/>
              </a:rPr>
              <a:t>K</a:t>
            </a:r>
            <a:r>
              <a:rPr lang="zh-TW" altLang="en-US" b="1" dirty="0" smtClean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+mn-lt"/>
                <a:ea typeface="微軟正黑體" panose="020B0604030504040204" pitchFamily="34" charset="-120"/>
              </a:rPr>
              <a:t>=</a:t>
            </a:r>
            <a:r>
              <a:rPr lang="zh-TW" altLang="en-US" b="1" dirty="0" smtClean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2</a:t>
            </a:r>
            <a:endParaRPr lang="en-US" altLang="zh-TW" b="1" dirty="0" smtClean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597166" y="889556"/>
            <a:ext cx="1676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1" dirty="0" smtClean="0">
                <a:solidFill>
                  <a:srgbClr val="3333FF"/>
                </a:solidFill>
              </a:rPr>
              <a:t>Clustering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601020" y="5753796"/>
            <a:ext cx="444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現象：書目分群不顯著，鑑別度稍微提升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87624" y="128095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000" dirty="0" smtClean="0"/>
              <a:t>依照</a:t>
            </a:r>
            <a:r>
              <a:rPr lang="en-US" altLang="zh-TW" sz="2000" dirty="0" smtClean="0"/>
              <a:t>feature correlation (</a:t>
            </a:r>
            <a:r>
              <a:rPr lang="en-US" altLang="zh-TW" sz="2000" dirty="0" err="1" smtClean="0"/>
              <a:t>heatmap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進行</a:t>
            </a:r>
            <a:r>
              <a:rPr lang="en-US" altLang="zh-TW" sz="2000" dirty="0" smtClean="0"/>
              <a:t>feature selection</a:t>
            </a:r>
          </a:p>
          <a:p>
            <a:pPr marL="342900" indent="-342900">
              <a:buAutoNum type="arabicPeriod"/>
            </a:pPr>
            <a:r>
              <a:rPr lang="zh-TW" altLang="en-US" sz="2000" dirty="0" smtClean="0"/>
              <a:t>沒有納入關鍵字</a:t>
            </a:r>
            <a:r>
              <a:rPr lang="en-US" altLang="zh-TW" sz="2000" dirty="0" smtClean="0"/>
              <a:t>(keyword)</a:t>
            </a:r>
            <a:r>
              <a:rPr lang="zh-TW" altLang="en-US" sz="2000" dirty="0" smtClean="0"/>
              <a:t>考量</a:t>
            </a:r>
            <a:r>
              <a:rPr lang="en-US" altLang="zh-TW" sz="2000" dirty="0" smtClean="0"/>
              <a:t>   </a:t>
            </a:r>
            <a:endParaRPr lang="zh-TW" altLang="en-US" sz="2000" dirty="0"/>
          </a:p>
        </p:txBody>
      </p:sp>
      <p:sp>
        <p:nvSpPr>
          <p:cNvPr id="11" name="橢圓 10"/>
          <p:cNvSpPr/>
          <p:nvPr/>
        </p:nvSpPr>
        <p:spPr>
          <a:xfrm>
            <a:off x="4816066" y="2044036"/>
            <a:ext cx="457200" cy="36685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9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Lab_2</a:t>
            </a:r>
            <a:r>
              <a:rPr lang="zh-TW" alt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觀察</a:t>
            </a:r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:</a:t>
            </a:r>
            <a:r>
              <a:rPr lang="zh-TW" altLang="en-US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 </a:t>
            </a:r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Clustering</a:t>
            </a:r>
            <a:r>
              <a:rPr lang="zh-TW" altLang="en-US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結果</a:t>
            </a:r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(1/3)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01" y="3783212"/>
            <a:ext cx="2902608" cy="253978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47" y="3822887"/>
            <a:ext cx="2857265" cy="25001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1" y="3783212"/>
            <a:ext cx="2902608" cy="2539782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5" y="1236632"/>
            <a:ext cx="3210141" cy="2808873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10188"/>
            <a:ext cx="3240360" cy="28353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47" y="1299046"/>
            <a:ext cx="3037253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654465-52BE-462A-8A10-DB7090BE364D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Lab_2</a:t>
            </a:r>
            <a:r>
              <a:rPr lang="zh-TW" alt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觀察</a:t>
            </a:r>
            <a:r>
              <a:rPr lang="en-US" altLang="zh-TW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:</a:t>
            </a:r>
            <a:r>
              <a:rPr lang="zh-TW" alt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 </a:t>
            </a:r>
            <a:r>
              <a:rPr lang="en-US" altLang="zh-TW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Clustering</a:t>
            </a:r>
            <a:r>
              <a:rPr lang="zh-TW" alt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結果</a:t>
            </a:r>
            <a:r>
              <a:rPr lang="en-US" altLang="zh-TW" dirty="0" smtClean="0">
                <a:solidFill>
                  <a:srgbClr val="9BBB59">
                    <a:lumMod val="50000"/>
                  </a:srgbClr>
                </a:solidFill>
                <a:latin typeface="Calibri"/>
              </a:rPr>
              <a:t>(2/3</a:t>
            </a:r>
            <a:r>
              <a:rPr lang="en-US" altLang="zh-TW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60" y="3654581"/>
            <a:ext cx="2874777" cy="251543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374" y="3713000"/>
            <a:ext cx="2783038" cy="243515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1" y="3665902"/>
            <a:ext cx="2848901" cy="249278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70" y="1205661"/>
            <a:ext cx="2837841" cy="248311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64" y="1156376"/>
            <a:ext cx="2920303" cy="255526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9" y="1106605"/>
            <a:ext cx="3029532" cy="26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1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9e189f1a753ee679d1b35c74a851e0b830c82ef3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17547</TotalTime>
  <Words>933</Words>
  <Application>Microsoft Office PowerPoint</Application>
  <PresentationFormat>如螢幕大小 (4:3)</PresentationFormat>
  <Paragraphs>147</Paragraphs>
  <Slides>14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微軟正黑體</vt:lpstr>
      <vt:lpstr>新細明體</vt:lpstr>
      <vt:lpstr>標楷體</vt:lpstr>
      <vt:lpstr>Arial</vt:lpstr>
      <vt:lpstr>Calibri</vt:lpstr>
      <vt:lpstr>Wingdings</vt:lpstr>
      <vt:lpstr>Office 佈景主題</vt:lpstr>
      <vt:lpstr>圖書推薦PoC建議</vt:lpstr>
      <vt:lpstr>資料觀察</vt:lpstr>
      <vt:lpstr>資料評估: Lab設計</vt:lpstr>
      <vt:lpstr>EDA (1/2)</vt:lpstr>
      <vt:lpstr>EDA (2/2)</vt:lpstr>
      <vt:lpstr>Lab_1觀察: Unsupervised Learning</vt:lpstr>
      <vt:lpstr>Lab_2觀察: Unsupervised Learning</vt:lpstr>
      <vt:lpstr>Lab_2觀察: Clustering結果(1/3)</vt:lpstr>
      <vt:lpstr>Lab_2觀察: Clustering結果(2/3)</vt:lpstr>
      <vt:lpstr>Lab_2觀察: Clustering結果(3/3)</vt:lpstr>
      <vt:lpstr>Summary</vt:lpstr>
      <vt:lpstr>PoC建議(1/2)</vt:lpstr>
      <vt:lpstr>PoC建議(2/2)</vt:lpstr>
      <vt:lpstr>Thanks.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Wen-Hsin Yang</dc:creator>
  <cp:lastModifiedBy>Wen-Hsin Yang</cp:lastModifiedBy>
  <cp:revision>1324</cp:revision>
  <cp:lastPrinted>2019-12-18T10:59:06Z</cp:lastPrinted>
  <dcterms:created xsi:type="dcterms:W3CDTF">2013-03-05T01:12:47Z</dcterms:created>
  <dcterms:modified xsi:type="dcterms:W3CDTF">2020-09-28T10:07:24Z</dcterms:modified>
</cp:coreProperties>
</file>